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63" r:id="rId3"/>
    <p:sldId id="364" r:id="rId4"/>
    <p:sldId id="366" r:id="rId5"/>
    <p:sldId id="367" r:id="rId6"/>
    <p:sldId id="368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4" r:id="rId18"/>
    <p:sldId id="335" r:id="rId19"/>
    <p:sldId id="369" r:id="rId20"/>
    <p:sldId id="370" r:id="rId21"/>
    <p:sldId id="333" r:id="rId22"/>
    <p:sldId id="371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36" r:id="rId38"/>
    <p:sldId id="337" r:id="rId39"/>
    <p:sldId id="338" r:id="rId40"/>
    <p:sldId id="340" r:id="rId41"/>
    <p:sldId id="341" r:id="rId42"/>
    <p:sldId id="342" r:id="rId43"/>
    <p:sldId id="339" r:id="rId44"/>
    <p:sldId id="322" r:id="rId45"/>
  </p:sldIdLst>
  <p:sldSz cx="18288000" cy="10287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Times New Roman" panose="02020603050405020304" pitchFamily="18" charset="0"/>
      <p:regular r:id="rId50"/>
    </p:embeddedFont>
    <p:embeddedFont>
      <p:font typeface="標楷體" panose="03000509000000000000" pitchFamily="65" charset="-12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維誠 陳" initials="維誠" lastIdx="1" clrIdx="0">
    <p:extLst>
      <p:ext uri="{19B8F6BF-5375-455C-9EA6-DF929625EA0E}">
        <p15:presenceInfo xmlns:p15="http://schemas.microsoft.com/office/powerpoint/2012/main" userId="7153cb2d2c06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D6D"/>
    <a:srgbClr val="FFFFFF"/>
    <a:srgbClr val="DD2D4A"/>
    <a:srgbClr val="A4161A"/>
    <a:srgbClr val="C0C0C0"/>
    <a:srgbClr val="B1D5F7"/>
    <a:srgbClr val="E2F0D7"/>
    <a:srgbClr val="FBECA2"/>
    <a:srgbClr val="FCDFC0"/>
    <a:srgbClr val="E9B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05334" y="5747852"/>
            <a:ext cx="2386491" cy="589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Javascript02</a:t>
            </a: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陳世曄</a:t>
            </a:r>
            <a:endParaRPr lang="en-US" sz="40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4588E4-8283-4F9B-A33E-682A8E8D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5426" y="8974191"/>
            <a:ext cx="678815" cy="6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包含目前開啟網頁的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Location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37B6C03-25D8-4236-9BFC-361F8443D764}"/>
              </a:ext>
            </a:extLst>
          </p:cNvPr>
          <p:cNvSpPr txBox="1"/>
          <p:nvPr/>
        </p:nvSpPr>
        <p:spPr>
          <a:xfrm>
            <a:off x="206912" y="2284963"/>
            <a:ext cx="8305800" cy="4550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Location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href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：完整的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，可以獲取或設定當前頁面的網址。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search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中的查詢字串部分（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`?`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後面的內容）。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hash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中的片段識別符（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`#`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後面的部分）。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：主機名稱和端口號。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pathname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：網址的路徑部分（不含主機和查詢字串）。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protocol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的協議部分（如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64891D-A0FD-4281-8AFB-014321DF3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712" y="2400300"/>
            <a:ext cx="9739188" cy="703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2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Location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37B6C03-25D8-4236-9BFC-361F8443D764}"/>
              </a:ext>
            </a:extLst>
          </p:cNvPr>
          <p:cNvSpPr txBox="1"/>
          <p:nvPr/>
        </p:nvSpPr>
        <p:spPr>
          <a:xfrm>
            <a:off x="206912" y="1714500"/>
            <a:ext cx="119850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Location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reload()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：重新載入當前開啟的網頁，相當於點選瀏覽器的重新整理按鈕。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replace(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：導航到指定的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，並取代當前網頁在瀏覽器歷史記錄中的位置。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assign(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：導導航到指定的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，會將新頁面添加到瀏覽器歷史記錄中。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toString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：將當前的網址（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location.href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）轉換成字串格式。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8A27CF5-21EE-4108-A953-8EF357D4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2" y="4681472"/>
            <a:ext cx="17096211" cy="19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82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包含瀏覽器相關描述與系統資訊。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Navigator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37B6C03-25D8-4236-9BFC-361F8443D764}"/>
              </a:ext>
            </a:extLst>
          </p:cNvPr>
          <p:cNvSpPr txBox="1"/>
          <p:nvPr/>
        </p:nvSpPr>
        <p:spPr>
          <a:xfrm>
            <a:off x="206912" y="2284963"/>
            <a:ext cx="8305800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Navigator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cookieEnabled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：檢查瀏覽器是否啟用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功能。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geolocation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：訪問地理位置，常用於基於位置的應用。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language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：返回使用者的瀏覽器語言。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userAgent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：返回瀏覽器的詳細資訊。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BE25AA-D767-4A39-B326-B2E048082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5181522"/>
            <a:ext cx="11530471" cy="49944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8EC047-A743-400F-83B6-EF2203761726}"/>
              </a:ext>
            </a:extLst>
          </p:cNvPr>
          <p:cNvSpPr txBox="1"/>
          <p:nvPr/>
        </p:nvSpPr>
        <p:spPr>
          <a:xfrm>
            <a:off x="9143998" y="2355830"/>
            <a:ext cx="8305800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Navigator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getCurrentPosition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（來自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`geolocation`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屬性）：獲取當前的地理位置。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BB7EB55-5413-4195-BFDC-E869D8BD7DB9}"/>
              </a:ext>
            </a:extLst>
          </p:cNvPr>
          <p:cNvCxnSpPr>
            <a:cxnSpLocks/>
          </p:cNvCxnSpPr>
          <p:nvPr/>
        </p:nvCxnSpPr>
        <p:spPr>
          <a:xfrm flipV="1">
            <a:off x="7848600" y="3238500"/>
            <a:ext cx="1295398" cy="3048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707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History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A577B66-C3DD-4135-98D6-9C2592E54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52412"/>
            <a:ext cx="13771483" cy="641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3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7B2B809F-B940-4704-8587-9FD496D1413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6057900"/>
            <a:ext cx="351663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取得螢幕資訊，並調整網頁內容。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Screen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37B6C03-25D8-4236-9BFC-361F8443D764}"/>
              </a:ext>
            </a:extLst>
          </p:cNvPr>
          <p:cNvSpPr txBox="1"/>
          <p:nvPr/>
        </p:nvSpPr>
        <p:spPr>
          <a:xfrm>
            <a:off x="206912" y="2284963"/>
            <a:ext cx="8305800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Screen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width/height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：返回螢幕的寬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高度（以像素為單位）。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F1FEC2-B9C7-4251-8761-68B1DF7DA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19"/>
          <a:stretch/>
        </p:blipFill>
        <p:spPr>
          <a:xfrm>
            <a:off x="194212" y="3540305"/>
            <a:ext cx="11544183" cy="108927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9ECBD82-C46C-4B49-8838-7DE58C308CD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057900"/>
            <a:ext cx="285686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8CCBFBE-4588-4D55-8E75-C4D35F03A90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6042660"/>
            <a:ext cx="2834005" cy="21253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154B046-D825-44E3-98CA-70DB4D3BE711}"/>
              </a:ext>
            </a:extLst>
          </p:cNvPr>
          <p:cNvSpPr/>
          <p:nvPr/>
        </p:nvSpPr>
        <p:spPr>
          <a:xfrm>
            <a:off x="9448800" y="7581900"/>
            <a:ext cx="990600" cy="76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97C9AA6-F1BC-4280-8141-5A2FC73EAFAF}"/>
              </a:ext>
            </a:extLst>
          </p:cNvPr>
          <p:cNvSpPr/>
          <p:nvPr/>
        </p:nvSpPr>
        <p:spPr>
          <a:xfrm>
            <a:off x="10896600" y="6134100"/>
            <a:ext cx="381000" cy="6858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802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Array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E4A4AFC-07FE-4A82-A348-DD6A5904B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26190"/>
            <a:ext cx="7150906" cy="825897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D4E646C-B7A7-48FD-947C-6195D528C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736" y="1839711"/>
            <a:ext cx="7374618" cy="82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63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Array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16570C3-C11A-4391-8522-A5CFB474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6" y="1779126"/>
            <a:ext cx="7180482" cy="702197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1EC0857-282C-4976-8BD8-727C37791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102660"/>
            <a:ext cx="10516674" cy="899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7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陣列的解構賦值。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Array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0EBCAD-E28F-4EFB-8308-29BB5F1C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" y="2391526"/>
            <a:ext cx="12724124" cy="229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2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779918" cy="4551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事件驅動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(Event Driven)】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作業系統中的視窗會持續監控使用者的各種事件，如視窗打開、關閉、調整大小、移動、輸入等。系統會根據接收到的事件訊息，將其傳遞給對應的視窗處理。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事件觸發：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等瀏覽器端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採用事件驅動模式，監控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文件或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元素發生的事件，如：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load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事件：網頁內容載入完成。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unload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事件：網頁內容卸載。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點擊事件：當使用者在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元素上點擊時觸發。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事件觸發後，事件驅動模式會依次執行事件，讓程式等待執行完成後再處理後續事件。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事件處理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500793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lass`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ES6 (ECMAScript 2015)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引入的語法糖，主要用來讓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的物件導向寫法更接近其他傳統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OOP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語言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C++)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背後其實還是基於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prototype-based inheritance 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原型繼承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的機制。所以在底層上，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實際上是透過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prototype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的方式來實現物件導向。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類別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(Class)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FF1B88-17A9-4B8F-80D5-79A7B1613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8" y="4135470"/>
            <a:ext cx="9095482" cy="605323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3F3A28-C480-4001-85BC-6D4D72B80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4135470"/>
            <a:ext cx="8929582" cy="33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8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取得文字欄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31C25C-ADB1-4F2B-8620-A36CCD0EB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1" y="2522674"/>
            <a:ext cx="8872611" cy="35799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F52FE39-8D25-450C-9653-768AA2CF1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1" y="6327615"/>
            <a:ext cx="9426233" cy="3203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991E2F4-C6AD-4708-ADB8-ED77A8FE5048}"/>
              </a:ext>
            </a:extLst>
          </p:cNvPr>
          <p:cNvSpPr/>
          <p:nvPr/>
        </p:nvSpPr>
        <p:spPr>
          <a:xfrm>
            <a:off x="3733800" y="3467100"/>
            <a:ext cx="1295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C990AD8-847F-4D59-AAA8-A978DFE642A8}"/>
              </a:ext>
            </a:extLst>
          </p:cNvPr>
          <p:cNvSpPr/>
          <p:nvPr/>
        </p:nvSpPr>
        <p:spPr>
          <a:xfrm>
            <a:off x="4259626" y="4411526"/>
            <a:ext cx="1760173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FAFDD0-E15A-4C94-A7D8-419D49CE370A}"/>
              </a:ext>
            </a:extLst>
          </p:cNvPr>
          <p:cNvSpPr/>
          <p:nvPr/>
        </p:nvSpPr>
        <p:spPr>
          <a:xfrm>
            <a:off x="6255974" y="6972299"/>
            <a:ext cx="1135426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664A4B9-F7F7-494B-AE3E-1DAD9D254518}"/>
              </a:ext>
            </a:extLst>
          </p:cNvPr>
          <p:cNvSpPr/>
          <p:nvPr/>
        </p:nvSpPr>
        <p:spPr>
          <a:xfrm>
            <a:off x="6836387" y="7353299"/>
            <a:ext cx="1774213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66A4F17-B242-459C-B0DE-111386A840DE}"/>
              </a:ext>
            </a:extLst>
          </p:cNvPr>
          <p:cNvSpPr/>
          <p:nvPr/>
        </p:nvSpPr>
        <p:spPr>
          <a:xfrm>
            <a:off x="4114800" y="5113475"/>
            <a:ext cx="2971800" cy="32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60E6C7D-75D4-4753-8278-22C27B5E7626}"/>
              </a:ext>
            </a:extLst>
          </p:cNvPr>
          <p:cNvCxnSpPr>
            <a:stCxn id="23" idx="2"/>
          </p:cNvCxnSpPr>
          <p:nvPr/>
        </p:nvCxnSpPr>
        <p:spPr>
          <a:xfrm flipH="1">
            <a:off x="3429000" y="5437210"/>
            <a:ext cx="2171700" cy="1154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14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一個很大的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Process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，他會需要一段時間。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因為所有的網路請求都可能會造成阻塞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執行，導致後續任務無法被快速處裡。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同步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(Synchronous)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 異步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(Asynchronous) 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同步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(Synchronous)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 異步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(Asynchronous)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異步：某些任務不需要等待，可以在等待的同時執行其他任務。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回調函數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(callback)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2563079" y="8501526"/>
            <a:ext cx="29935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回調函數的基礎範例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2D9AA82-35A1-45E6-82FF-F18EB0397EBB}"/>
              </a:ext>
            </a:extLst>
          </p:cNvPr>
          <p:cNvSpPr txBox="1"/>
          <p:nvPr/>
        </p:nvSpPr>
        <p:spPr>
          <a:xfrm>
            <a:off x="9601200" y="8570743"/>
            <a:ext cx="29935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異步回調函數的應用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FB607B3-4BED-47BB-A98E-77238A3EC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4698632"/>
            <a:ext cx="7560873" cy="380289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64A6332-1C53-4A67-974C-3A66F2234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63" y="4698631"/>
            <a:ext cx="5125048" cy="380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76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為了處理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callback hell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promise(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承諾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：就像我們在現實中承諾對方做一件事：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待定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(pending)	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履行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(resolve)	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不履行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(reject)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Promise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4173200" y="9652335"/>
            <a:ext cx="2137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callback hell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852513-3B48-4FEC-B694-7C2F4742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197" y="2040959"/>
            <a:ext cx="7552006" cy="76113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C0BC9C-E5F9-4A42-BB2B-0CEBACC0D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12" y="4699851"/>
            <a:ext cx="9887461" cy="35866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979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callback hell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改成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promise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3200400" y="733826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主程式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B413CC6-F059-4A1C-A18A-AEF4EC3DA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812" y="-43223"/>
            <a:ext cx="6765388" cy="5412311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16530D97-817E-4973-9CE7-F63346D8E4A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Promise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8CBB8B-CEC9-4A20-8A58-A4C5CF1C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630" y="5448300"/>
            <a:ext cx="6885558" cy="47067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0F20F7C-0355-4B78-A02D-5329184FD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12" y="3733247"/>
            <a:ext cx="7805642" cy="3550349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2E92D20-C32F-4A6D-B9C2-4E3B6BAB8B77}"/>
              </a:ext>
            </a:extLst>
          </p:cNvPr>
          <p:cNvCxnSpPr/>
          <p:nvPr/>
        </p:nvCxnSpPr>
        <p:spPr>
          <a:xfrm flipV="1">
            <a:off x="3429000" y="771753"/>
            <a:ext cx="8991600" cy="3990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315270D-BE5A-4A1F-B853-68BC60D3465F}"/>
              </a:ext>
            </a:extLst>
          </p:cNvPr>
          <p:cNvCxnSpPr>
            <a:cxnSpLocks/>
          </p:cNvCxnSpPr>
          <p:nvPr/>
        </p:nvCxnSpPr>
        <p:spPr>
          <a:xfrm flipV="1">
            <a:off x="4109733" y="3128412"/>
            <a:ext cx="7625067" cy="1862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4DABA694-01A9-45BB-8E99-557F8BBBDC7B}"/>
              </a:ext>
            </a:extLst>
          </p:cNvPr>
          <p:cNvCxnSpPr>
            <a:cxnSpLocks/>
          </p:cNvCxnSpPr>
          <p:nvPr/>
        </p:nvCxnSpPr>
        <p:spPr>
          <a:xfrm>
            <a:off x="5181600" y="5286669"/>
            <a:ext cx="6733775" cy="3077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2199DA7E-1D5C-4AC9-9D1E-0E191BEAF27C}"/>
              </a:ext>
            </a:extLst>
          </p:cNvPr>
          <p:cNvCxnSpPr>
            <a:cxnSpLocks/>
          </p:cNvCxnSpPr>
          <p:nvPr/>
        </p:nvCxnSpPr>
        <p:spPr>
          <a:xfrm>
            <a:off x="4800600" y="5673678"/>
            <a:ext cx="7114775" cy="22406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018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展示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resolve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reject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finally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的用法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Promise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BA7837-D518-49AE-8B85-19E691A2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20652"/>
            <a:ext cx="8526120" cy="481687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C1284BC-05CC-4E7C-A975-FFD24BBBE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8" y="3222946"/>
            <a:ext cx="8603396" cy="431457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BDFEB3E-CBC1-424A-93B2-1775032FF884}"/>
              </a:ext>
            </a:extLst>
          </p:cNvPr>
          <p:cNvSpPr txBox="1"/>
          <p:nvPr/>
        </p:nvSpPr>
        <p:spPr>
          <a:xfrm>
            <a:off x="3812633" y="7561619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宣告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AD6F25C-5B94-4198-9DC7-93D61D4E1CE5}"/>
              </a:ext>
            </a:extLst>
          </p:cNvPr>
          <p:cNvSpPr txBox="1"/>
          <p:nvPr/>
        </p:nvSpPr>
        <p:spPr>
          <a:xfrm>
            <a:off x="13197496" y="7561619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使用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3157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Promise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納入標準後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解決了以往寫非同步時容易產生的回呼地獄。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不過如果有多個非同步，或是有複雜的判斷邏輯時，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Promise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的寫法還是會讓程式產生巢狀結構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語意上也不好解讀。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async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await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主要是用來簡化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`.then`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的語法，使非同步程式碼更易讀，更接近同步風格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可以避免過多的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`.then`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嵌套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0820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非同步：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async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與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await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3936775" y="7861306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主程式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E27F2AD6-11A4-4553-B426-FF85F60AE203}"/>
              </a:ext>
            </a:extLst>
          </p:cNvPr>
          <p:cNvSpPr txBox="1"/>
          <p:nvPr/>
        </p:nvSpPr>
        <p:spPr>
          <a:xfrm>
            <a:off x="206912" y="3780838"/>
            <a:ext cx="59690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基本格式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22572B-8CCA-4E3E-A3EB-30AC715DB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056" y="4343828"/>
            <a:ext cx="8205596" cy="32138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B2023A-345A-469C-AF71-8F1D98794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2" y="4331129"/>
            <a:ext cx="8652869" cy="3429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D97DE95-3C17-49F0-9015-39AE002E2997}"/>
              </a:ext>
            </a:extLst>
          </p:cNvPr>
          <p:cNvSpPr/>
          <p:nvPr/>
        </p:nvSpPr>
        <p:spPr>
          <a:xfrm>
            <a:off x="1032412" y="7379129"/>
            <a:ext cx="1295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7CB95BD-7F63-4C68-80A2-24D641D6D414}"/>
              </a:ext>
            </a:extLst>
          </p:cNvPr>
          <p:cNvCxnSpPr>
            <a:stCxn id="6" idx="0"/>
          </p:cNvCxnSpPr>
          <p:nvPr/>
        </p:nvCxnSpPr>
        <p:spPr>
          <a:xfrm flipV="1">
            <a:off x="1680112" y="5016929"/>
            <a:ext cx="1409700" cy="2362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F9C6622C-D7BF-445A-B3F1-759CFAFF1569}"/>
              </a:ext>
            </a:extLst>
          </p:cNvPr>
          <p:cNvSpPr/>
          <p:nvPr/>
        </p:nvSpPr>
        <p:spPr>
          <a:xfrm>
            <a:off x="4575712" y="5271688"/>
            <a:ext cx="1540966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A426ABA-20E5-4003-A152-C142F300B81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116678" y="5134530"/>
            <a:ext cx="5618122" cy="3276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836F827-F5B3-41EF-BF56-1A2ACB5B378D}"/>
              </a:ext>
            </a:extLst>
          </p:cNvPr>
          <p:cNvSpPr txBox="1"/>
          <p:nvPr/>
        </p:nvSpPr>
        <p:spPr>
          <a:xfrm>
            <a:off x="12420600" y="7629560"/>
            <a:ext cx="2071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模擬異步取資料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5589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0820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非同步：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async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與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await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8A000E1-956E-4EF0-BC6E-64F961E5C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812" y="-43223"/>
            <a:ext cx="6765388" cy="541231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4F101A3-A89B-482D-BB12-3BDBF312B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630" y="5448300"/>
            <a:ext cx="6885558" cy="470673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3E5671C-6931-4F3A-B854-3DA2870D2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42" y="2933300"/>
            <a:ext cx="5817717" cy="4706737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7E85769-ABBA-4DF8-AC01-46A73316726E}"/>
              </a:ext>
            </a:extLst>
          </p:cNvPr>
          <p:cNvCxnSpPr>
            <a:cxnSpLocks/>
          </p:cNvCxnSpPr>
          <p:nvPr/>
        </p:nvCxnSpPr>
        <p:spPr>
          <a:xfrm flipV="1">
            <a:off x="5029200" y="771754"/>
            <a:ext cx="7391400" cy="3548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4EF2D90C-6092-4630-8A07-20F5C183FF6E}"/>
              </a:ext>
            </a:extLst>
          </p:cNvPr>
          <p:cNvCxnSpPr>
            <a:cxnSpLocks/>
          </p:cNvCxnSpPr>
          <p:nvPr/>
        </p:nvCxnSpPr>
        <p:spPr>
          <a:xfrm flipV="1">
            <a:off x="3810000" y="3128412"/>
            <a:ext cx="7924800" cy="1574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EE0E350-9F4B-4444-8559-9F0EF9505903}"/>
              </a:ext>
            </a:extLst>
          </p:cNvPr>
          <p:cNvCxnSpPr>
            <a:cxnSpLocks/>
          </p:cNvCxnSpPr>
          <p:nvPr/>
        </p:nvCxnSpPr>
        <p:spPr>
          <a:xfrm>
            <a:off x="4634410" y="5034304"/>
            <a:ext cx="7280965" cy="5601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591F844-F12C-45A4-AC6C-20780074D588}"/>
              </a:ext>
            </a:extLst>
          </p:cNvPr>
          <p:cNvCxnSpPr>
            <a:cxnSpLocks/>
          </p:cNvCxnSpPr>
          <p:nvPr/>
        </p:nvCxnSpPr>
        <p:spPr>
          <a:xfrm>
            <a:off x="4343400" y="5314385"/>
            <a:ext cx="7571975" cy="25999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059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基本用法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Fetch API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DBE958-2AFC-4AFA-A1C7-CC6CEBB4D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44214"/>
            <a:ext cx="11480909" cy="1601988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BC2E6C8F-8D38-49E4-BC7A-64DE808439FE}"/>
              </a:ext>
            </a:extLst>
          </p:cNvPr>
          <p:cNvSpPr txBox="1"/>
          <p:nvPr/>
        </p:nvSpPr>
        <p:spPr>
          <a:xfrm>
            <a:off x="232312" y="4305300"/>
            <a:ext cx="17852488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fetch()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函數送出參數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網址的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Request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請求，回應為的是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ES6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Promise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狀態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404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500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仍然是呼叫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resolve()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，不過會指定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Response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屬性值從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true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改為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false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只有網路錯誤或中斷網路等情況下，才會呼叫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reject()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回傳的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Response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物件是一種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ReadableStream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物件，因此可以用下列方式取的值定類型資料：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：回應文字字串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：回傳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blob()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：回傳二進位資料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例如圖片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0864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7084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【Request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物件的常用屬性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method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請求方法：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DELETE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headers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標頭資訊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body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：請求的資料（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HEAD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不適用）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Fetch API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2590800" y="8301473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EC2785F2-1537-4622-9D63-7C0C2FE5CCD6}"/>
              </a:ext>
            </a:extLst>
          </p:cNvPr>
          <p:cNvSpPr txBox="1"/>
          <p:nvPr/>
        </p:nvSpPr>
        <p:spPr>
          <a:xfrm>
            <a:off x="206912" y="4148741"/>
            <a:ext cx="110706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【Response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物件的常用屬性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headers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：取得回應資料的標頭資訊。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：請求是否成功（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true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false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status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狀態碼（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200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表示成功）。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statusText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狀態文字（如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490BEB-4699-4EEA-B899-F12FFB82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8" y="7102352"/>
            <a:ext cx="6625688" cy="11251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CDFCF6B-0C78-4EB8-8279-3D59BDB12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1" y="3044775"/>
            <a:ext cx="11386891" cy="644212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1C8A09-1CD1-4914-BDEC-7AC124A835A8}"/>
              </a:ext>
            </a:extLst>
          </p:cNvPr>
          <p:cNvSpPr txBox="1"/>
          <p:nvPr/>
        </p:nvSpPr>
        <p:spPr>
          <a:xfrm>
            <a:off x="12344400" y="9486900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1FD42A-94EE-4B10-A5C8-47B240FD237A}"/>
              </a:ext>
            </a:extLst>
          </p:cNvPr>
          <p:cNvSpPr/>
          <p:nvPr/>
        </p:nvSpPr>
        <p:spPr>
          <a:xfrm>
            <a:off x="9736634" y="8877300"/>
            <a:ext cx="1540966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359F09F-5414-4395-84DC-922118B06892}"/>
              </a:ext>
            </a:extLst>
          </p:cNvPr>
          <p:cNvCxnSpPr>
            <a:cxnSpLocks/>
          </p:cNvCxnSpPr>
          <p:nvPr/>
        </p:nvCxnSpPr>
        <p:spPr>
          <a:xfrm flipH="1" flipV="1">
            <a:off x="4114800" y="7886700"/>
            <a:ext cx="5621834" cy="11430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66E9E0A9-C076-4B1E-AE5D-E630625570D2}"/>
              </a:ext>
            </a:extLst>
          </p:cNvPr>
          <p:cNvSpPr/>
          <p:nvPr/>
        </p:nvSpPr>
        <p:spPr>
          <a:xfrm>
            <a:off x="13944601" y="8839201"/>
            <a:ext cx="199816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3D1FE8E-14AE-4BB6-BA94-B068228CC959}"/>
              </a:ext>
            </a:extLst>
          </p:cNvPr>
          <p:cNvSpPr/>
          <p:nvPr/>
        </p:nvSpPr>
        <p:spPr>
          <a:xfrm>
            <a:off x="8877130" y="3574147"/>
            <a:ext cx="240047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567378C-6DB4-4187-9A86-7A52EBD833A6}"/>
              </a:ext>
            </a:extLst>
          </p:cNvPr>
          <p:cNvSpPr/>
          <p:nvPr/>
        </p:nvSpPr>
        <p:spPr>
          <a:xfrm>
            <a:off x="7162800" y="3574147"/>
            <a:ext cx="762000" cy="34599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5533021-6334-48DB-84EE-B8D8F85B2C49}"/>
              </a:ext>
            </a:extLst>
          </p:cNvPr>
          <p:cNvSpPr/>
          <p:nvPr/>
        </p:nvSpPr>
        <p:spPr>
          <a:xfrm>
            <a:off x="9888913" y="4599752"/>
            <a:ext cx="762000" cy="34599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22EB17E-26D7-4737-A935-DC123EAC69DE}"/>
              </a:ext>
            </a:extLst>
          </p:cNvPr>
          <p:cNvSpPr/>
          <p:nvPr/>
        </p:nvSpPr>
        <p:spPr>
          <a:xfrm>
            <a:off x="9355634" y="6205050"/>
            <a:ext cx="762000" cy="34599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414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產生器是一種特殊的函數，可以暫停其執行並在需要時恢復。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產生器函數會返回一個迭代器物件，每次執行產生器函數的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next()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方法時，就會暫停在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yield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關鍵字上，並返回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yield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後的值。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應用場景：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可以用產生器來逐步處理大量資料，而不會一次性加載全部資料。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配合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`for await...of`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`async`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可以實現非同步代碼的同步流程控制。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產生器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B7EDCD-B162-49AD-9943-4E4478367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4685933"/>
            <a:ext cx="8839946" cy="54900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5EBE83E-E518-4AB1-9270-AB0E3B682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143" y="4698633"/>
            <a:ext cx="4872861" cy="281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76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配合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`for await...of`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`async`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可以實現非同步代碼的同步流程控制。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產生器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2590800" y="6121656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主程式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58D1450-C65E-4E6E-A22E-FE2D015E2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476500"/>
            <a:ext cx="6304227" cy="366637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29C3B24-709D-4550-B373-E6EB88D66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476500"/>
            <a:ext cx="10766582" cy="36451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6642E08-DD9C-4CEB-8CDA-2F6F57F8D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6896100"/>
            <a:ext cx="7890982" cy="28194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F18D4033-0B80-43DA-AA26-295AAF0D449C}"/>
              </a:ext>
            </a:extLst>
          </p:cNvPr>
          <p:cNvSpPr txBox="1"/>
          <p:nvPr/>
        </p:nvSpPr>
        <p:spPr>
          <a:xfrm>
            <a:off x="11678976" y="6134424"/>
            <a:ext cx="15622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準備資料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2D259B2-4F64-4F66-9D63-D6D2950BC03B}"/>
              </a:ext>
            </a:extLst>
          </p:cNvPr>
          <p:cNvSpPr txBox="1"/>
          <p:nvPr/>
        </p:nvSpPr>
        <p:spPr>
          <a:xfrm>
            <a:off x="7202942" y="9775895"/>
            <a:ext cx="15622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把資料取出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402DFC-FFD6-40C8-A044-16DBFA0200D5}"/>
              </a:ext>
            </a:extLst>
          </p:cNvPr>
          <p:cNvSpPr/>
          <p:nvPr/>
        </p:nvSpPr>
        <p:spPr>
          <a:xfrm>
            <a:off x="2552700" y="3050889"/>
            <a:ext cx="1638300" cy="340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F2B1EC82-9DC5-4CF2-A22A-9F209A23C07C}"/>
              </a:ext>
            </a:extLst>
          </p:cNvPr>
          <p:cNvCxnSpPr>
            <a:cxnSpLocks/>
          </p:cNvCxnSpPr>
          <p:nvPr/>
        </p:nvCxnSpPr>
        <p:spPr>
          <a:xfrm flipH="1" flipV="1">
            <a:off x="4038600" y="3390900"/>
            <a:ext cx="3352800" cy="4038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83891C6B-8534-4C6A-B639-D1A2BBB324D5}"/>
              </a:ext>
            </a:extLst>
          </p:cNvPr>
          <p:cNvSpPr/>
          <p:nvPr/>
        </p:nvSpPr>
        <p:spPr>
          <a:xfrm>
            <a:off x="8458200" y="8148817"/>
            <a:ext cx="3276600" cy="3400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ADF6C7ED-FA07-45DD-B2D8-9833A73C1B80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9296400" y="3162300"/>
            <a:ext cx="800100" cy="498651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260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5B8EC66-C3BC-438C-B317-22C7C791C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3339763"/>
            <a:ext cx="8712339" cy="271534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427C0C3-78FC-4D74-AA07-65614768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2" y="6440951"/>
            <a:ext cx="8272999" cy="3760454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radiobox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：視為群組名稱。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91E2F4-C6AD-4708-ADB8-ED77A8FE5048}"/>
              </a:ext>
            </a:extLst>
          </p:cNvPr>
          <p:cNvSpPr/>
          <p:nvPr/>
        </p:nvSpPr>
        <p:spPr>
          <a:xfrm>
            <a:off x="3407312" y="3972634"/>
            <a:ext cx="1905000" cy="1383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FAFDD0-E15A-4C94-A7D8-419D49CE370A}"/>
              </a:ext>
            </a:extLst>
          </p:cNvPr>
          <p:cNvSpPr/>
          <p:nvPr/>
        </p:nvSpPr>
        <p:spPr>
          <a:xfrm>
            <a:off x="5325012" y="3972633"/>
            <a:ext cx="1905000" cy="1383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66A4F17-B242-459C-B0DE-111386A840DE}"/>
              </a:ext>
            </a:extLst>
          </p:cNvPr>
          <p:cNvSpPr/>
          <p:nvPr/>
        </p:nvSpPr>
        <p:spPr>
          <a:xfrm>
            <a:off x="3826412" y="5356607"/>
            <a:ext cx="2971800" cy="32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60E6C7D-75D4-4753-8278-22C27B5E7626}"/>
              </a:ext>
            </a:extLst>
          </p:cNvPr>
          <p:cNvCxnSpPr>
            <a:stCxn id="23" idx="2"/>
          </p:cNvCxnSpPr>
          <p:nvPr/>
        </p:nvCxnSpPr>
        <p:spPr>
          <a:xfrm flipH="1">
            <a:off x="3140612" y="5680342"/>
            <a:ext cx="2171700" cy="1154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363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`Symbol`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中新增的一種原始資料型別，與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`string`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`number`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boolean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等並列。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`Symbol`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最主要的用途是用來建立唯一的標識（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identifier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每個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`Symbol`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都是唯一的，且即使兩個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`Symbol`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表面上內容相同，它們也是不相等的。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需要建立物件的私有屬性或避免名稱衝突時非常有用。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Symbol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3563600" y="7971932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唯一性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E3F712-03FA-4126-8A0C-9FFE57BC5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50"/>
          <a:stretch/>
        </p:blipFill>
        <p:spPr>
          <a:xfrm>
            <a:off x="10882658" y="6584548"/>
            <a:ext cx="5883346" cy="13716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E708DB0-7CFA-4CCE-9BEE-D41C638D8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612" y="4138655"/>
            <a:ext cx="9559388" cy="177071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E851151-C4D5-478E-B152-F66DF7A51068}"/>
              </a:ext>
            </a:extLst>
          </p:cNvPr>
          <p:cNvSpPr txBox="1"/>
          <p:nvPr/>
        </p:nvSpPr>
        <p:spPr>
          <a:xfrm>
            <a:off x="10561673" y="5909371"/>
            <a:ext cx="685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與其他原始值不同的是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Symbol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不會自動轉換為字串型別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139F75C-EABD-4983-B4E0-B900CAC61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00" y="4138655"/>
            <a:ext cx="8534400" cy="423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77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3973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中，我們可以直接透過物件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(object)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來存取屬性、呼叫方法。然而，有時你可能想在物件被操作的過程中加入「攔截」的機制。例如：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當有人嘗試讀取物件某屬性時，你想先驗證用戶是不是有權限讀取該屬性？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當有人對物件屬性賦值時，你想先檢查要設定的資料是否合法？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Proxy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就像替物件加上一層「防護膜」，你可以在這層膜中定義「攔截器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(traps)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只要有人對物件做讀、寫、刪、呼叫等操作，這些操作就會先經過這層膜，然後再決定要不要放行、修改或拒絕動作。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基本語法：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代理物件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(Proxy)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1AF5B90-1BC1-4F36-8196-8D9A48950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852795"/>
            <a:ext cx="10206711" cy="27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21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常見的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`Proxy`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操作方法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(Traps)】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`get(target, property)`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：攔截對屬性的讀取操作。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`set(target, property, value)`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：攔截對屬性的設定操作。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deleteProperty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(target, property)`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：攔截屬性的刪除操作。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代理物件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(Proxy)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3657599" y="7963038"/>
            <a:ext cx="243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get(target, property)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CCCD8A3-D36B-4913-8328-E7707B33A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4229100"/>
            <a:ext cx="9067801" cy="3733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59679AF-9C81-4E8A-BFE9-27200478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613" y="605819"/>
            <a:ext cx="7367387" cy="44760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007FF2-5435-4F29-B2A5-C3D94DE2280B}"/>
              </a:ext>
            </a:extLst>
          </p:cNvPr>
          <p:cNvSpPr txBox="1"/>
          <p:nvPr/>
        </p:nvSpPr>
        <p:spPr>
          <a:xfrm>
            <a:off x="12449281" y="5081900"/>
            <a:ext cx="3124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set(target, property, value))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3570CA-CD46-4B30-9DCB-44C8F3DB7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0513" y="5580800"/>
            <a:ext cx="7367387" cy="419179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6A40C43-2363-4031-AA68-49BB37E5D861}"/>
              </a:ext>
            </a:extLst>
          </p:cNvPr>
          <p:cNvSpPr txBox="1"/>
          <p:nvPr/>
        </p:nvSpPr>
        <p:spPr>
          <a:xfrm>
            <a:off x="12284181" y="9772590"/>
            <a:ext cx="3657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deleteProperty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(target, property))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0414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9100392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常見的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`Proxy`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操作方法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(Traps)】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`has(target, property)`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：攔截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`in`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操作符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隱藏某些屬性，不讓別人透過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來偵測到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`apply(target,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thisArg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args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：攔截函數的呼叫，此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trap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只能用在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target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為函數的狀況下。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`construct(target,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args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：攔截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`new`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操作符。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代理物件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(Proxy)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3537908" y="9315390"/>
            <a:ext cx="243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(has(target, property))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007FF2-5435-4F29-B2A5-C3D94DE2280B}"/>
              </a:ext>
            </a:extLst>
          </p:cNvPr>
          <p:cNvSpPr txBox="1"/>
          <p:nvPr/>
        </p:nvSpPr>
        <p:spPr>
          <a:xfrm>
            <a:off x="12496800" y="4094857"/>
            <a:ext cx="3124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(apply(target,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thisArg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,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args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E13AB7B-5F75-4F4D-94B0-B4ED9A6A2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5233960"/>
            <a:ext cx="9100392" cy="406873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0F5B769-A772-4F8C-93C7-E5058FF6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687" y="884285"/>
            <a:ext cx="8615713" cy="321057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072BBBC-026C-446C-A2CB-CE2A6A987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687" y="4562968"/>
            <a:ext cx="8615713" cy="472862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257741CF-8598-487B-932B-27556567E0C5}"/>
              </a:ext>
            </a:extLst>
          </p:cNvPr>
          <p:cNvSpPr txBox="1"/>
          <p:nvPr/>
        </p:nvSpPr>
        <p:spPr>
          <a:xfrm>
            <a:off x="12725400" y="9315390"/>
            <a:ext cx="3124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(construct(target,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args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404723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686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`Reflect`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ES6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所新增的一個全域物件，它提供一組用於操作物件的靜態方法，這些方法的功能與部分傳統操作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`obj[prop]`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`delete obj[prop]`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`prop in obj`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Function.prototype.apply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類似，但以更一致、函式化的方式呈現。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`Reflect`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就像是「物件操作的工具箱」，將以往分散在語法糖或內建函式上的功能，統一以函式的形式提供。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可以想成它是為某些內建方法或運算指令，提供另一種替代方式。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好處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一致性：傳統在存取、刪除、判斷屬性時，有些用運算子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(delete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obj.prop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 prop in obj)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，有些用函式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Object.defineProperty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`Reflect`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將這些能力整合為一組函式呼叫，讓程式碼在結構上更統一，也易於理解。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更好的回傳值處理：某些傳統操作在失敗時會回傳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`false`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，或丟出錯誤，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`Reflect`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方法通常會提供更具描述性的回傳值，或保持一致的回傳邏輯，讓程式設計者更容易撰寫穩健的程式。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Proxy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搭配使用：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`Reflect`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`Proxy`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搭配，用於在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`Proxy`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的攔截器中呼叫對應的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`Reflect`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方法，取得跟原始物件行為相同的結果，方便自行在攔截的同時附加額外邏輯又保持原有操作行為的正確性。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映射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(Reflect)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7503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【Reflect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與傳統操作比較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映射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(Reflect)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E2BED4E-509A-4CED-9015-939533FAB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395"/>
          <a:stretch/>
        </p:blipFill>
        <p:spPr>
          <a:xfrm>
            <a:off x="194212" y="2806182"/>
            <a:ext cx="7227578" cy="12192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D739D73-3CCC-4D2D-AE8B-369EFF625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99" b="61822"/>
          <a:stretch/>
        </p:blipFill>
        <p:spPr>
          <a:xfrm>
            <a:off x="194212" y="5207519"/>
            <a:ext cx="7227578" cy="1066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C79615A-CE77-48BE-9A56-3FEE202D8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21"/>
          <a:stretch/>
        </p:blipFill>
        <p:spPr>
          <a:xfrm>
            <a:off x="8991600" y="6544481"/>
            <a:ext cx="7227578" cy="10668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A603F82-96C0-499D-BC5C-9610C5630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43" b="41278"/>
          <a:stretch/>
        </p:blipFill>
        <p:spPr>
          <a:xfrm>
            <a:off x="194212" y="7658100"/>
            <a:ext cx="7227578" cy="10668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F35916D-CEB9-4E00-B7BA-CAD33CB6C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75" b="20946"/>
          <a:stretch/>
        </p:blipFill>
        <p:spPr>
          <a:xfrm>
            <a:off x="8991600" y="3911080"/>
            <a:ext cx="7227578" cy="106680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227D3D-1E2F-443B-BD2A-8EB8CAD01178}"/>
              </a:ext>
            </a:extLst>
          </p:cNvPr>
          <p:cNvSpPr txBox="1"/>
          <p:nvPr/>
        </p:nvSpPr>
        <p:spPr>
          <a:xfrm>
            <a:off x="2819400" y="4044370"/>
            <a:ext cx="1660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讀取屬性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71E091D-1FB4-4493-BA6E-F15E63C8048E}"/>
              </a:ext>
            </a:extLst>
          </p:cNvPr>
          <p:cNvSpPr txBox="1"/>
          <p:nvPr/>
        </p:nvSpPr>
        <p:spPr>
          <a:xfrm>
            <a:off x="2667000" y="6344426"/>
            <a:ext cx="1660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設定屬性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2833A2C-66BF-4022-A368-6589C7199E9B}"/>
              </a:ext>
            </a:extLst>
          </p:cNvPr>
          <p:cNvSpPr txBox="1"/>
          <p:nvPr/>
        </p:nvSpPr>
        <p:spPr>
          <a:xfrm>
            <a:off x="2743200" y="8877300"/>
            <a:ext cx="1660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刪除屬性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F6AAC23-7808-4B5E-AB52-F62FF530BB0B}"/>
              </a:ext>
            </a:extLst>
          </p:cNvPr>
          <p:cNvSpPr txBox="1"/>
          <p:nvPr/>
        </p:nvSpPr>
        <p:spPr>
          <a:xfrm>
            <a:off x="11774953" y="4977881"/>
            <a:ext cx="1660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存在判斷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3ED6CF4-9AF9-491C-8688-5031E924F479}"/>
              </a:ext>
            </a:extLst>
          </p:cNvPr>
          <p:cNvSpPr txBox="1"/>
          <p:nvPr/>
        </p:nvSpPr>
        <p:spPr>
          <a:xfrm>
            <a:off x="11774953" y="7791390"/>
            <a:ext cx="1660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函數建構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266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7232397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範例與應用場景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在程式中同時需要動態讀取屬性、檢查屬性是否存在、或刪除屬性，使用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Reflect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可以使程式碼風格一致，都以函式呼叫的形式出現。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映射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(Reflect)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A0FD64-F481-42ED-AC6E-856420176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1" y="4122770"/>
            <a:ext cx="7232397" cy="3782211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7ED57665-85C8-48C9-B573-75DDE4D14BFF}"/>
              </a:ext>
            </a:extLst>
          </p:cNvPr>
          <p:cNvSpPr txBox="1"/>
          <p:nvPr/>
        </p:nvSpPr>
        <p:spPr>
          <a:xfrm>
            <a:off x="8102600" y="1595465"/>
            <a:ext cx="7232397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Proxy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Reflect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C39DA9-1928-4853-9D78-C53B9E8DA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773" y="2167730"/>
            <a:ext cx="7728134" cy="3057426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35F066CA-B68C-4572-B71A-A89E6B1FCFC4}"/>
              </a:ext>
            </a:extLst>
          </p:cNvPr>
          <p:cNvSpPr txBox="1"/>
          <p:nvPr/>
        </p:nvSpPr>
        <p:spPr>
          <a:xfrm>
            <a:off x="8057472" y="5183161"/>
            <a:ext cx="9989227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Reflect.construct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可依條件決定要建構哪種類型的物件。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1D914D79-633B-4A33-B636-AF37332FF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472" y="5713632"/>
            <a:ext cx="6115728" cy="450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97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77991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事件處理模型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事件捕捉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(Event Capturing)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：當事件觸發時，從最外層的父元素開始捕捉，逐層向內直到觸發事件的元素。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事件冒泡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(Event Bubbling)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：事件由觸發的元素開始，逐層向上冒泡至最外層的父元素。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事件處理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09B859A-4A2D-430A-8EED-60D167C88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4141508"/>
            <a:ext cx="4838700" cy="37026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E5D7279-35E0-4797-95FC-B15B83DD0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836" y="4141508"/>
            <a:ext cx="4824675" cy="36746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154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29756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使用者介面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(UI)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與使用者界面變動有關的事件。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resize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：當視窗大小調整時觸發。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scroll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：當視窗或元素被拖動時觸發。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Error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：當載入錯誤時觸發。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事件類型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2350F22-637D-4117-B85B-5C506AA3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4698632"/>
            <a:ext cx="11562334" cy="36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53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7094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使用者介面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(UI)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與使用者界面變動有關的事件。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load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：當瀏覽器載入網頁內容完成時觸發。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DOMContentLoaded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文件載入完成時觸發，不包括樣式表或圖片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所以會比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`load`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更快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Beforeunload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：當網頁即將卸載時觸發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主要用於防止用戶意外關閉或離開頁面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Unload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：當瀏覽器卸載網頁內容時觸發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使用頻率較低，因為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beforeunload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更符合大多數需求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事件類型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E1B9C4-0E91-4449-BF8B-BD6B43A77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44"/>
          <a:stretch/>
        </p:blipFill>
        <p:spPr>
          <a:xfrm>
            <a:off x="176205" y="5376819"/>
            <a:ext cx="9302561" cy="281468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D84C7C1-A27D-4F7C-8FDD-C009459A2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48"/>
          <a:stretch/>
        </p:blipFill>
        <p:spPr>
          <a:xfrm>
            <a:off x="9601200" y="5376819"/>
            <a:ext cx="8374009" cy="281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2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C4CF6B63-9FE8-410E-9049-905CEC03D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1" y="3467674"/>
            <a:ext cx="8828843" cy="271212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3E9D01A-AFBF-4D09-9E72-FDEDBCE68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1" y="6438900"/>
            <a:ext cx="7429500" cy="2971800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checkbox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：視為群組名稱。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91E2F4-C6AD-4708-ADB8-ED77A8FE5048}"/>
              </a:ext>
            </a:extLst>
          </p:cNvPr>
          <p:cNvSpPr/>
          <p:nvPr/>
        </p:nvSpPr>
        <p:spPr>
          <a:xfrm>
            <a:off x="3810000" y="4131751"/>
            <a:ext cx="1905000" cy="1383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FAFDD0-E15A-4C94-A7D8-419D49CE370A}"/>
              </a:ext>
            </a:extLst>
          </p:cNvPr>
          <p:cNvSpPr/>
          <p:nvPr/>
        </p:nvSpPr>
        <p:spPr>
          <a:xfrm>
            <a:off x="5731411" y="4131750"/>
            <a:ext cx="1905000" cy="1383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66A4F17-B242-459C-B0DE-111386A840DE}"/>
              </a:ext>
            </a:extLst>
          </p:cNvPr>
          <p:cNvSpPr/>
          <p:nvPr/>
        </p:nvSpPr>
        <p:spPr>
          <a:xfrm>
            <a:off x="3657600" y="5483858"/>
            <a:ext cx="2971800" cy="32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60E6C7D-75D4-4753-8278-22C27B5E7626}"/>
              </a:ext>
            </a:extLst>
          </p:cNvPr>
          <p:cNvCxnSpPr>
            <a:stCxn id="23" idx="2"/>
          </p:cNvCxnSpPr>
          <p:nvPr/>
        </p:nvCxnSpPr>
        <p:spPr>
          <a:xfrm flipH="1">
            <a:off x="2971800" y="5807593"/>
            <a:ext cx="2171700" cy="1154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529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7094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鍵盤事件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與使用者鍵盤操作有關的事件。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keydown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：當按下某個鍵時觸發。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keyup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：當釋放某個鍵時觸發。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`keypress`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：當按下或按住鍵時觸發。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事件類型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8AA1FAA-3266-42AF-BF0E-80D960598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94" y="4818360"/>
            <a:ext cx="7865436" cy="30201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8AD5511-1811-4AC6-8C3C-0F203466F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785" y="4838700"/>
            <a:ext cx="7874631" cy="299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63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7260688" cy="570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滑鼠事件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與使用者鍵滑鼠作有關的事件。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click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：當按下滑鼠按鍵並釋放時觸發。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Dblclick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：當按下兩次滑鼠按鍵時觸發。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Mousedown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mouseup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：當按下或釋放滑鼠按鍵時觸發。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Mousemove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：當滑鼠在元素上移動時觸發。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Mouseover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mouseout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：當滑鼠移動或進出元素時觸發。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Mousewheel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：當使用者滾動滑鼠滾輪時觸發。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事件類型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972193-9A3C-4709-A2EF-F0B189E13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38" y="2275939"/>
            <a:ext cx="10881362" cy="62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71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75088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表單事件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與表單操作有關的事件。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Input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：當使用者在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`&lt;input&gt;`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`&lt;select&gt;`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等表單元素中輸入時觸發。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Change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：當表單元素值變更時觸發。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Submit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：當提交表單時觸發。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：當重設表單時觸發。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Focus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blur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：當元素獲得或失去焦點時觸發。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copy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paste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：當剪切、複製或粘貼內容時觸發。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事件類型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547F090E-CA3F-46DE-81DA-ABFFE93D4350}"/>
              </a:ext>
            </a:extLst>
          </p:cNvPr>
          <p:cNvSpPr txBox="1"/>
          <p:nvPr/>
        </p:nvSpPr>
        <p:spPr>
          <a:xfrm>
            <a:off x="9120114" y="1785472"/>
            <a:ext cx="81750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焦點事件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與元素焦點有關的事件。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Focus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focusin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：元素獲取焦點時觸發。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Blur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focusout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：元素失去焦點時觸發。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780B46-2A56-4650-B645-DFDB90D4B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992821"/>
            <a:ext cx="7078796" cy="31831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E2B8B53-12CA-48ED-9847-A98F6CDF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5046138"/>
            <a:ext cx="7280594" cy="5128840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F7C7874-E9FF-469C-95F3-9E4D3482EB94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7535996" y="7610558"/>
            <a:ext cx="998404" cy="9738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83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要先確認：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由哪個元件觸發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要觸發哪個事件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觸發的事件要繫結哪個處理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監聽事件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定義事件處理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/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監聽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0337B0F7-F083-48BA-B9ED-AAFCBD93B7F8}"/>
              </a:ext>
            </a:extLst>
          </p:cNvPr>
          <p:cNvSpPr txBox="1"/>
          <p:nvPr/>
        </p:nvSpPr>
        <p:spPr>
          <a:xfrm>
            <a:off x="169381" y="4085807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第一種方式：利用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元素的事件屬性設定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1E6002-5680-49B6-B246-1E255EB8F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9" y="4711012"/>
            <a:ext cx="7363594" cy="33280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DCDF8D8-8529-4CE3-8ACC-D7EBAE3AE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136" y="2387889"/>
            <a:ext cx="9037681" cy="7708611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1B65736C-94D0-4871-A624-22E05814A50A}"/>
              </a:ext>
            </a:extLst>
          </p:cNvPr>
          <p:cNvSpPr txBox="1"/>
          <p:nvPr/>
        </p:nvSpPr>
        <p:spPr>
          <a:xfrm>
            <a:off x="7924800" y="1667775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第二種方式：利用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Level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事件監聽程式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2962832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717869" y="1875537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Lab01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https://reurl.cc/lN9WWd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Javascript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實作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lab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80C7163-696B-43C0-9481-734879C77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75537"/>
            <a:ext cx="1190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5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0179663-6AEC-467F-A61C-0CE0F36E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38499"/>
            <a:ext cx="7747151" cy="334039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4D95E0-D6A8-42DA-84A8-62B266CA2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610792"/>
            <a:ext cx="6398144" cy="2723708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selected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：視為群組名稱。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91E2F4-C6AD-4708-ADB8-ED77A8FE5048}"/>
              </a:ext>
            </a:extLst>
          </p:cNvPr>
          <p:cNvSpPr/>
          <p:nvPr/>
        </p:nvSpPr>
        <p:spPr>
          <a:xfrm>
            <a:off x="3429000" y="3848100"/>
            <a:ext cx="1371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60E6C7D-75D4-4753-8278-22C27B5E7626}"/>
              </a:ext>
            </a:extLst>
          </p:cNvPr>
          <p:cNvCxnSpPr>
            <a:cxnSpLocks/>
          </p:cNvCxnSpPr>
          <p:nvPr/>
        </p:nvCxnSpPr>
        <p:spPr>
          <a:xfrm>
            <a:off x="4178375" y="4165723"/>
            <a:ext cx="469825" cy="3137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63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操作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CEEEC55-CB9A-4858-8199-29EDE290F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1839712"/>
            <a:ext cx="10281856" cy="658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97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4046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瀏覽器物件模型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(BOM)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用來與瀏覽器互動的一組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提供對瀏覽器環境的控制和操作能力。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不依賴於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結構，而是專注於瀏覽器的功能層面，例如瀏覽器窗口、導航歷史、螢幕資訊等。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268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瀏覽器物件模型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(BOM)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8076FCFC-DDD1-4859-AEDC-27BBAAF90238}"/>
              </a:ext>
            </a:extLst>
          </p:cNvPr>
          <p:cNvSpPr txBox="1"/>
          <p:nvPr/>
        </p:nvSpPr>
        <p:spPr>
          <a:xfrm>
            <a:off x="206912" y="3545689"/>
            <a:ext cx="17779918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核心特點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作為全域物件：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是全域的環境，包含瀏覽器相關的功能與屬性。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例如，警示對話框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(alert)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或定時器功能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setTimeout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提供的，並由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物件管理。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的功能專注於瀏覽器層級，無需直接依賴於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操作瀏覽器環境：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可以用來控制瀏覽器的視窗行為，例如導航到其他頁面、控制瀏覽記錄、檢測螢幕尺寸等。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跨瀏覽器的支援：雖然不同瀏覽器對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的部分功能支持可能會有差異，但核心功能（如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alert, location, navigator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）在大多數瀏覽器中是通用的。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647433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代表瀏覽器視窗或標籤頁。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window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FFBD41F5-CC64-4EF3-96CE-FEDCF5EAE05A}"/>
              </a:ext>
            </a:extLst>
          </p:cNvPr>
          <p:cNvSpPr txBox="1"/>
          <p:nvPr/>
        </p:nvSpPr>
        <p:spPr>
          <a:xfrm>
            <a:off x="206912" y="2323063"/>
            <a:ext cx="8141284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document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：指向網頁的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Document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：提供目前頁面的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navigator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：獲取瀏覽器相關資訊，例如用戶代理字串。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history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：訪問瀏覽器的歷史記錄。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innerWidth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innerHeight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：獲取瀏覽器視窗的寬度與高度。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ABED2D5-14D3-4668-9E93-6B4733796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098" y="1785472"/>
            <a:ext cx="9736831" cy="54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97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window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FFBD41F5-CC64-4EF3-96CE-FEDCF5EAE05A}"/>
              </a:ext>
            </a:extLst>
          </p:cNvPr>
          <p:cNvSpPr txBox="1"/>
          <p:nvPr/>
        </p:nvSpPr>
        <p:spPr>
          <a:xfrm>
            <a:off x="152400" y="1691609"/>
            <a:ext cx="8305800" cy="4550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alert()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：顯示一個警告框。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prompt()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：顯示一個輸入框，允許用戶輸入文字。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confirm()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：顯示確認對話框。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setTimeout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clearTimeout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：延遲執行某個函數。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setInterval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clearInterval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：重複執行某個函數。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open()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：打開一個新的瀏覽器窗口。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scrollTo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：滾動到特定位置。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1C71F1-47CC-433C-8D37-E88A6D759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812" y="1782222"/>
            <a:ext cx="9969788" cy="74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26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13301</TotalTime>
  <Words>2936</Words>
  <Application>Microsoft Office PowerPoint</Application>
  <PresentationFormat>自訂</PresentationFormat>
  <Paragraphs>257</Paragraphs>
  <Slides>44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0" baseType="lpstr">
      <vt:lpstr>Arial</vt:lpstr>
      <vt:lpstr>Calibri</vt:lpstr>
      <vt:lpstr>Times New Roman</vt:lpstr>
      <vt:lpstr>標楷體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320</cp:revision>
  <dcterms:created xsi:type="dcterms:W3CDTF">2006-08-16T00:00:00Z</dcterms:created>
  <dcterms:modified xsi:type="dcterms:W3CDTF">2025-01-23T08:35:10Z</dcterms:modified>
  <dc:identifier>DAGRTmEneC4</dc:identifier>
</cp:coreProperties>
</file>